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83" r:id="rId9"/>
    <p:sldId id="284" r:id="rId10"/>
    <p:sldId id="285" r:id="rId11"/>
    <p:sldId id="275" r:id="rId12"/>
    <p:sldId id="276" r:id="rId13"/>
    <p:sldId id="277" r:id="rId14"/>
    <p:sldId id="286" r:id="rId15"/>
    <p:sldId id="287" r:id="rId16"/>
    <p:sldId id="296" r:id="rId17"/>
    <p:sldId id="288" r:id="rId18"/>
    <p:sldId id="298" r:id="rId19"/>
    <p:sldId id="289" r:id="rId20"/>
    <p:sldId id="297" r:id="rId21"/>
    <p:sldId id="290" r:id="rId22"/>
    <p:sldId id="299" r:id="rId23"/>
    <p:sldId id="291" r:id="rId24"/>
    <p:sldId id="300" r:id="rId25"/>
    <p:sldId id="292" r:id="rId26"/>
    <p:sldId id="293" r:id="rId27"/>
    <p:sldId id="295" r:id="rId28"/>
    <p:sldId id="278" r:id="rId29"/>
    <p:sldId id="301" r:id="rId30"/>
    <p:sldId id="279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280" r:id="rId41"/>
    <p:sldId id="281" r:id="rId42"/>
    <p:sldId id="282" r:id="rId43"/>
    <p:sldId id="270" r:id="rId44"/>
  </p:sldIdLst>
  <p:sldSz cx="18288000" cy="10287000"/>
  <p:notesSz cx="10287000" cy="18288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마켓 산스 TTF Medium" panose="02000000000000000000" pitchFamily="2" charset="-127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D0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>
      <p:cViewPr varScale="1">
        <p:scale>
          <a:sx n="75" d="100"/>
          <a:sy n="75" d="100"/>
        </p:scale>
        <p:origin x="2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432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222EA22-F78B-4D62-8E0C-E3249D5796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22C235-CD8D-44A7-9DCE-F623699D0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804A-F160-47D5-A9A1-7E2EB8594424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E7F440-4653-4068-8A47-D4E4D5BCA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7702E-B640-46FA-B4F6-D28B23BCD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2E51A-A561-4FCA-B89F-F629D79CC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34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7E5-D359-4871-9893-C7C544F06CAB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B6BD9-2C78-4FFC-A6B2-382FA8009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61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1DC5-AE50-41EB-93C1-1716B2913DC2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16200" y="635634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2841-7D35-415D-A422-17CBCBFFD17E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7B34-CE28-4E1E-B733-407E55302EAE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CBF8-F65A-49E6-80E9-EB06B46512D8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FCE4-A78F-46BC-BF0D-D624AE78B60B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3EBA-F24C-491A-B906-A94AF03770E7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E36F-FD38-4A0F-B3D2-C2273E1159C9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898D-1DFA-4AD1-8072-794F91603FD7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83C9-2170-4966-A042-1713A0367850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DD14-32FD-43B7-89C5-BD58DED69158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DA3E-1733-4DA0-BCB2-451744D29F65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9A379-0CF8-49FF-A143-C674343193BB}" type="datetime1">
              <a:rPr lang="en-US" altLang="ko-KR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D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2362" y="8003011"/>
            <a:ext cx="7293380" cy="1694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794" y="2945134"/>
            <a:ext cx="17264968" cy="17777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763" y="438495"/>
            <a:ext cx="2594856" cy="634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3827" y="4515108"/>
            <a:ext cx="9824653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A01CDAD-9B96-496D-BE88-FD5171AB7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70810"/>
              </p:ext>
            </p:extLst>
          </p:nvPr>
        </p:nvGraphicFramePr>
        <p:xfrm>
          <a:off x="1827657" y="2304918"/>
          <a:ext cx="14630399" cy="438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46">
                  <a:extLst>
                    <a:ext uri="{9D8B030D-6E8A-4147-A177-3AD203B41FA5}">
                      <a16:colId xmlns:a16="http://schemas.microsoft.com/office/drawing/2014/main" val="3240214584"/>
                    </a:ext>
                  </a:extLst>
                </a:gridCol>
                <a:gridCol w="4782454">
                  <a:extLst>
                    <a:ext uri="{9D8B030D-6E8A-4147-A177-3AD203B41FA5}">
                      <a16:colId xmlns:a16="http://schemas.microsoft.com/office/drawing/2014/main" val="2413850945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832230484"/>
                    </a:ext>
                  </a:extLst>
                </a:gridCol>
                <a:gridCol w="4571999">
                  <a:extLst>
                    <a:ext uri="{9D8B030D-6E8A-4147-A177-3AD203B41FA5}">
                      <a16:colId xmlns:a16="http://schemas.microsoft.com/office/drawing/2014/main" val="474856732"/>
                    </a:ext>
                  </a:extLst>
                </a:gridCol>
              </a:tblGrid>
              <a:tr h="986061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스튜디오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썸 트렌드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녹스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인플루언서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1221"/>
                  </a:ext>
                </a:extLst>
              </a:tr>
              <a:tr h="170196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유사점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플랫폼에 기반한 서비스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키워드에 대한 긍정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부정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비율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영상에 대한 데이터를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가공하여 시각적으로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207205"/>
                  </a:ext>
                </a:extLst>
              </a:tr>
              <a:tr h="170196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차이점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채널에 대한 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특정 영상에 대한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특정 키워드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영상에 대한 댓글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 전반적인 지표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조회수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좋아요 수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지표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609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AEDAAF-8D5A-4365-9B84-F3D00F61D6CF}"/>
              </a:ext>
            </a:extLst>
          </p:cNvPr>
          <p:cNvSpPr txBox="1"/>
          <p:nvPr/>
        </p:nvSpPr>
        <p:spPr>
          <a:xfrm>
            <a:off x="979494" y="7461280"/>
            <a:ext cx="14451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사례와의 차별성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처리를 활용한 댓글 분석을 활용하여 시청자의 반응을 분석해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채널 전반적인 분석이 아닌 특정 영상에 대한 사용자의 반응을 확인함으로써 영상 제작 시 피드백에 도움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A159A-C6A9-413B-A284-2BCF666F7A4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0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수행 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833A4-A2ED-4F32-962F-5E6DF3CE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0" y="2247900"/>
            <a:ext cx="12965334" cy="648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204F2-7B11-44CD-9C61-23EB2AA512E1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7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5DF37-E32A-4833-BDD7-7D613AAF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7" y="1337666"/>
            <a:ext cx="15011400" cy="805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D0BDD-BF44-4D74-A18D-E31E0EFD5E0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95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DC746-522F-4671-BD3D-277A3AC86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38" y="2646820"/>
            <a:ext cx="8758238" cy="6446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729D4-8D3D-4DFF-996B-0E63B8E4590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41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0BB441A-4810-4D2E-8BAC-CCC92280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632881"/>
            <a:ext cx="2508752" cy="668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FF2A7-4F1A-4262-B53D-1FE9056001DF}"/>
              </a:ext>
            </a:extLst>
          </p:cNvPr>
          <p:cNvSpPr txBox="1"/>
          <p:nvPr/>
        </p:nvSpPr>
        <p:spPr>
          <a:xfrm>
            <a:off x="7924800" y="1925997"/>
            <a:ext cx="8610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Data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유튜브 영상의 댓글을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 부정 예측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방식을 사용해 댓글의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부정을 예측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감정 예측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방식을 사용해 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감정을 예측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Soynlp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패키지를 이용해 댓글의 명사들을 추출하고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단어들의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빈도를 구해 댓글에 가장 많이 등장한 상위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단어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댓글에 포함된 타임라인들을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관심도 분석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작성날짜 정보를 활용하여 영상의 관심도 지표를 도출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키워드가 포함된 모든 댓글을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7D5F4-9A3E-4A20-B39A-E27D18C4098F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45837-32DE-42ED-9AC9-25D1A439885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71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F987DF-DE43-4D5E-8EA6-62BA08FBD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2" y="2779713"/>
            <a:ext cx="9092095" cy="6483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3E83B-C8F9-4A97-8CEA-D19244AD4FD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6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F0C17-BAA5-494D-98C2-8C787F51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2284631"/>
            <a:ext cx="3895725" cy="7037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7B06E-8AAD-4D3A-8E1A-7B73B84CB3F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6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예측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17378B-41E8-44F2-BD02-E64402C3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120" y="2781300"/>
            <a:ext cx="7410080" cy="439972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DDDA25-8A2B-4657-967E-58F034B22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96" y="2686876"/>
            <a:ext cx="7503117" cy="4742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1A9A3-F9A2-4354-A67E-8A411003BBCA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예측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938856-792D-4D68-A92F-338E74A1C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85265"/>
            <a:ext cx="5595306" cy="7003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6B8F9-090C-401B-9BFB-85279836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96" y="2585265"/>
            <a:ext cx="2971800" cy="6221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86283-09EF-471C-AFEA-0445BB568A9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59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예측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1FBB6A-5C9C-4545-9A4A-FB4CB2AE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803117"/>
            <a:ext cx="6935168" cy="36295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3B231C3-ECC3-4499-8C89-EA48120B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59" y="2841217"/>
            <a:ext cx="6839905" cy="318179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B6660EA-B63A-4F50-A08E-E027E0515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6695802"/>
            <a:ext cx="6944694" cy="1952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F9D001-DCBF-46A6-B7A0-D904317F44EE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3D90-C24F-4D1D-A5D5-52C111C634D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10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8624" y="1620399"/>
            <a:ext cx="13999576" cy="212452"/>
            <a:chOff x="2078624" y="1620399"/>
            <a:chExt cx="8408270" cy="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624" y="1620399"/>
              <a:ext cx="8408270" cy="860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7673" y="767975"/>
            <a:ext cx="2823650" cy="812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DAF14-40BF-4ABD-A48B-1668CE25DDD1}"/>
              </a:ext>
            </a:extLst>
          </p:cNvPr>
          <p:cNvSpPr txBox="1"/>
          <p:nvPr/>
        </p:nvSpPr>
        <p:spPr>
          <a:xfrm>
            <a:off x="3200400" y="2342664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8AC35-2B1A-4DD7-B205-14C2A9A8A96B}"/>
              </a:ext>
            </a:extLst>
          </p:cNvPr>
          <p:cNvSpPr txBox="1"/>
          <p:nvPr/>
        </p:nvSpPr>
        <p:spPr>
          <a:xfrm>
            <a:off x="3200400" y="2919481"/>
            <a:ext cx="210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CC5FD2-A284-46B2-8989-E7627FD295B0}"/>
              </a:ext>
            </a:extLst>
          </p:cNvPr>
          <p:cNvSpPr txBox="1"/>
          <p:nvPr/>
        </p:nvSpPr>
        <p:spPr>
          <a:xfrm>
            <a:off x="3200400" y="3496298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관련연구 및 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39AEA1-C6CE-471F-AE13-CD400813A694}"/>
              </a:ext>
            </a:extLst>
          </p:cNvPr>
          <p:cNvSpPr txBox="1"/>
          <p:nvPr/>
        </p:nvSpPr>
        <p:spPr>
          <a:xfrm>
            <a:off x="3200400" y="4073115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수행 시나리오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5DA8A2-4E0B-434D-BFB3-735E7C5B8183}"/>
              </a:ext>
            </a:extLst>
          </p:cNvPr>
          <p:cNvSpPr txBox="1"/>
          <p:nvPr/>
        </p:nvSpPr>
        <p:spPr>
          <a:xfrm>
            <a:off x="3200400" y="4649932"/>
            <a:ext cx="211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구성도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EDFD72-7025-4265-ADC0-DBF9EE71863C}"/>
              </a:ext>
            </a:extLst>
          </p:cNvPr>
          <p:cNvSpPr txBox="1"/>
          <p:nvPr/>
        </p:nvSpPr>
        <p:spPr>
          <a:xfrm>
            <a:off x="3200400" y="5226749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E43077-65BD-486D-9036-4CDD222D25DE}"/>
              </a:ext>
            </a:extLst>
          </p:cNvPr>
          <p:cNvSpPr txBox="1"/>
          <p:nvPr/>
        </p:nvSpPr>
        <p:spPr>
          <a:xfrm>
            <a:off x="3200400" y="5803566"/>
            <a:ext cx="327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개발 방법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147ECB-10B4-40BE-AB7C-6DE158957F99}"/>
              </a:ext>
            </a:extLst>
          </p:cNvPr>
          <p:cNvSpPr txBox="1"/>
          <p:nvPr/>
        </p:nvSpPr>
        <p:spPr>
          <a:xfrm>
            <a:off x="3200400" y="6380383"/>
            <a:ext cx="217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 환경 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5B524-5950-499A-AF64-184D10BD9B0D}"/>
              </a:ext>
            </a:extLst>
          </p:cNvPr>
          <p:cNvSpPr txBox="1"/>
          <p:nvPr/>
        </p:nvSpPr>
        <p:spPr>
          <a:xfrm>
            <a:off x="3200400" y="6957200"/>
            <a:ext cx="184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7F7C03-1D0F-4D1A-8DCE-0F8AE01FB0E6}"/>
              </a:ext>
            </a:extLst>
          </p:cNvPr>
          <p:cNvSpPr txBox="1"/>
          <p:nvPr/>
        </p:nvSpPr>
        <p:spPr>
          <a:xfrm>
            <a:off x="3200400" y="7534017"/>
            <a:ext cx="271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수행일정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89129-2E01-4776-9E49-B6A0AFF353F1}"/>
              </a:ext>
            </a:extLst>
          </p:cNvPr>
          <p:cNvSpPr txBox="1"/>
          <p:nvPr/>
        </p:nvSpPr>
        <p:spPr>
          <a:xfrm>
            <a:off x="3200400" y="8110835"/>
            <a:ext cx="317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필요기술 및 참고문헌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E33E7-AC06-4741-A97C-AA04C2CBE25A}"/>
              </a:ext>
            </a:extLst>
          </p:cNvPr>
          <p:cNvSpPr txBox="1">
            <a:spLocks/>
          </p:cNvSpPr>
          <p:nvPr/>
        </p:nvSpPr>
        <p:spPr>
          <a:xfrm>
            <a:off x="1994553" y="231507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F74D6F-DEE0-4B04-A4C1-598A54ECEB38}"/>
              </a:ext>
            </a:extLst>
          </p:cNvPr>
          <p:cNvSpPr txBox="1">
            <a:spLocks/>
          </p:cNvSpPr>
          <p:nvPr/>
        </p:nvSpPr>
        <p:spPr>
          <a:xfrm>
            <a:off x="1994553" y="289165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5315BC-2106-4D47-A3BE-2E0679C31820}"/>
              </a:ext>
            </a:extLst>
          </p:cNvPr>
          <p:cNvSpPr txBox="1">
            <a:spLocks/>
          </p:cNvSpPr>
          <p:nvPr/>
        </p:nvSpPr>
        <p:spPr>
          <a:xfrm>
            <a:off x="1994553" y="346823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79ABA-DCEF-4ED6-BB36-9ABC262549A3}"/>
              </a:ext>
            </a:extLst>
          </p:cNvPr>
          <p:cNvSpPr txBox="1">
            <a:spLocks/>
          </p:cNvSpPr>
          <p:nvPr/>
        </p:nvSpPr>
        <p:spPr>
          <a:xfrm>
            <a:off x="1994553" y="404481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E393C1-3988-4B9F-A687-F084F456365A}"/>
              </a:ext>
            </a:extLst>
          </p:cNvPr>
          <p:cNvSpPr txBox="1">
            <a:spLocks/>
          </p:cNvSpPr>
          <p:nvPr/>
        </p:nvSpPr>
        <p:spPr>
          <a:xfrm>
            <a:off x="1994553" y="462139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339A8B-7FF7-45A6-8F96-FB5EFC9B9222}"/>
              </a:ext>
            </a:extLst>
          </p:cNvPr>
          <p:cNvSpPr txBox="1">
            <a:spLocks/>
          </p:cNvSpPr>
          <p:nvPr/>
        </p:nvSpPr>
        <p:spPr>
          <a:xfrm>
            <a:off x="1994553" y="519797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06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CD9D50-4902-4208-BDBE-5D7BE185257C}"/>
              </a:ext>
            </a:extLst>
          </p:cNvPr>
          <p:cNvSpPr txBox="1">
            <a:spLocks/>
          </p:cNvSpPr>
          <p:nvPr/>
        </p:nvSpPr>
        <p:spPr>
          <a:xfrm>
            <a:off x="1994553" y="577455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07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86B12-0D4B-4DE0-A943-31B26F69A1AE}"/>
              </a:ext>
            </a:extLst>
          </p:cNvPr>
          <p:cNvSpPr txBox="1">
            <a:spLocks/>
          </p:cNvSpPr>
          <p:nvPr/>
        </p:nvSpPr>
        <p:spPr>
          <a:xfrm>
            <a:off x="1994553" y="635113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F824D-8FF6-4B9A-A456-C8461CBF7D29}"/>
              </a:ext>
            </a:extLst>
          </p:cNvPr>
          <p:cNvSpPr txBox="1">
            <a:spLocks/>
          </p:cNvSpPr>
          <p:nvPr/>
        </p:nvSpPr>
        <p:spPr>
          <a:xfrm>
            <a:off x="1994553" y="692771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09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0686D0-8626-4E09-9122-34B483AAA800}"/>
              </a:ext>
            </a:extLst>
          </p:cNvPr>
          <p:cNvSpPr txBox="1">
            <a:spLocks/>
          </p:cNvSpPr>
          <p:nvPr/>
        </p:nvSpPr>
        <p:spPr>
          <a:xfrm>
            <a:off x="1994553" y="750429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12323-A4AC-4E85-A1C2-4E3A0DD80E7E}"/>
              </a:ext>
            </a:extLst>
          </p:cNvPr>
          <p:cNvSpPr txBox="1">
            <a:spLocks/>
          </p:cNvSpPr>
          <p:nvPr/>
        </p:nvSpPr>
        <p:spPr>
          <a:xfrm>
            <a:off x="1994553" y="8080872"/>
            <a:ext cx="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DAA72A4B-EDB9-40BF-A00F-37A2EF0415C3}"/>
              </a:ext>
            </a:extLst>
          </p:cNvPr>
          <p:cNvGrpSpPr/>
          <p:nvPr/>
        </p:nvGrpSpPr>
        <p:grpSpPr>
          <a:xfrm>
            <a:off x="1994553" y="8936121"/>
            <a:ext cx="13999576" cy="212452"/>
            <a:chOff x="2078624" y="1620399"/>
            <a:chExt cx="8408270" cy="86069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B28C1530-08AA-4330-BE37-36DED1C2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624" y="1620399"/>
              <a:ext cx="8408270" cy="860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4D99B3-C513-433F-9E46-5EE9579B5D2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예측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A6F5C6-B404-4AC9-AC0E-8444AB195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1" y="2338169"/>
            <a:ext cx="3352800" cy="7074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8A3830-331A-4E3B-8C57-EFC314EE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2284631"/>
            <a:ext cx="3581400" cy="753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9C8DC-7632-44C1-B1C3-104A4B7504EF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63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DE336-9CB3-473D-91B0-A2A86B6E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772347"/>
            <a:ext cx="6868484" cy="36200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963AB0D-AD47-4CA0-8C72-AE9AE16F6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7" y="6614636"/>
            <a:ext cx="6849431" cy="284837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5A865B7-F2CD-400B-98B4-A523D9A55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785047"/>
            <a:ext cx="6878010" cy="48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3AC2C7-F7CF-4382-89EE-E6389362BBAD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1C9AB-EE79-44E0-8377-ABD8B3933B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AC2C7-F7CF-4382-89EE-E6389362BBAD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E8189-A640-45CD-B282-F9F06A7A4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25" y="2284631"/>
            <a:ext cx="4462463" cy="6971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1FFE8-4578-43D9-81AE-DE3C1B99DE9C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03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63A3B-BF37-44DD-98DD-84783CD6E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1" y="5981700"/>
            <a:ext cx="6897063" cy="18766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407301-3E4E-40F3-AFC1-9EF6C8BBF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809410"/>
            <a:ext cx="6878010" cy="290553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F07B75E-1775-48C4-B64D-FBBD2BE97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04" y="2822110"/>
            <a:ext cx="6897063" cy="3248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9695B-3BA7-44C1-BFD9-AAB7609CE05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324E8-43EC-4F8B-887A-C724BD204B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0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9695B-3BA7-44C1-BFD9-AAB7609CE05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B4FB4-69B0-44E2-BCA1-6B4449D5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13" y="2284631"/>
            <a:ext cx="1995488" cy="6502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CA4B0-99C5-492A-BF1B-497910BC8ABC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95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관심도 분석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7D9DA5-D020-4D36-9BB0-A79E04897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585264"/>
            <a:ext cx="8477467" cy="5834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586585-87E8-4B28-9471-81CCC642808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AE783-4914-4920-85A9-635E4E098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585264"/>
            <a:ext cx="1833563" cy="6393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9C2EB-4E25-46DC-9D0A-4E203E79265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17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B7632E0-DB51-4389-83FE-DE36C4AD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4" y="2585265"/>
            <a:ext cx="9164812" cy="568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7EBED-ED9A-482E-B111-210E13F4D5B6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B584C-46F4-42F7-BB53-0165E3EA368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55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39E25A-5DE3-4D1C-8E4D-83F428F4A747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78EE2D-36E6-46AC-A34E-C447F418D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42032"/>
            <a:ext cx="2946853" cy="4602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9D207-BA5D-448E-8BD6-F2753FBEBB11}"/>
              </a:ext>
            </a:extLst>
          </p:cNvPr>
          <p:cNvSpPr txBox="1"/>
          <p:nvPr/>
        </p:nvSpPr>
        <p:spPr>
          <a:xfrm>
            <a:off x="4265606" y="4295367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링크를 입력하는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분석 결과를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8B485-F584-4B8B-A618-AA179967C9EA}"/>
              </a:ext>
            </a:extLst>
          </p:cNvPr>
          <p:cNvSpPr txBox="1"/>
          <p:nvPr/>
        </p:nvSpPr>
        <p:spPr>
          <a:xfrm>
            <a:off x="9296400" y="1416520"/>
            <a:ext cx="340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UI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85395B-DC07-4D48-9CE2-059E6EA0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2352905"/>
            <a:ext cx="7011378" cy="876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4A2B7F-31AF-4E7C-B566-0110FB861068}"/>
              </a:ext>
            </a:extLst>
          </p:cNvPr>
          <p:cNvSpPr txBox="1"/>
          <p:nvPr/>
        </p:nvSpPr>
        <p:spPr>
          <a:xfrm>
            <a:off x="9309100" y="3519381"/>
            <a:ext cx="340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UI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131ABD-C00C-48C6-A769-0C3AFFCDE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4455766"/>
            <a:ext cx="6963747" cy="4934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CC6A6-381F-47CB-911A-3ABD73756F3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25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개발언어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통한 자연어 처리를 위해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인터페이스 구현을 위해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9E198-17D2-4759-A82D-F10AFDAE1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252318"/>
            <a:ext cx="1620000" cy="16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F6581B-125A-4BD4-A70B-EFA30E692E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000" y="2252318"/>
            <a:ext cx="1620000" cy="16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9CAF7-F00B-46C3-A0A7-D3345E68AD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00" y="2284631"/>
            <a:ext cx="1620000" cy="16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C1A04-5C12-4B8E-9288-C2C6477DEB59}"/>
              </a:ext>
            </a:extLst>
          </p:cNvPr>
          <p:cNvSpPr txBox="1"/>
          <p:nvPr/>
        </p:nvSpPr>
        <p:spPr>
          <a:xfrm>
            <a:off x="1004894" y="4497169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프레임워크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E37397-AB00-4CD3-A833-E97CABA13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99" y="7099947"/>
            <a:ext cx="162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541F61-667B-414A-B247-C85CE3843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7099999"/>
            <a:ext cx="3779879" cy="16199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7FC64E-9446-40C3-972E-92F5EE3EF8F9}"/>
              </a:ext>
            </a:extLst>
          </p:cNvPr>
          <p:cNvSpPr txBox="1"/>
          <p:nvPr/>
        </p:nvSpPr>
        <p:spPr>
          <a:xfrm>
            <a:off x="1004894" y="5540635"/>
            <a:ext cx="1445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Flask 2.0.2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자연어 처리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(Natural Language Processing)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위한 딥러닝 모델을 구현하고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서버를 구축한다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Springboot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5.3.15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서버에 요청을 보내고 데이터를 수신하며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인터페이스와 데이터의 흐름을 제어한다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255C-6028-4FC7-B1F9-22362A0C853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0F7D36-3728-4389-8DA4-AC603B308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011930"/>
            <a:ext cx="2445026" cy="137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2A4CD7-5900-4F5B-874D-09A5ECB31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619" y="2171700"/>
            <a:ext cx="4381500" cy="18402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라이브러리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바탕으로 한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댓글의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분류를 위한 딥러닝 모델을 구축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모델은 순환 신경망의 </a:t>
            </a:r>
            <a:r>
              <a:rPr lang="en-US" altLang="ko-KR" sz="24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(Long Short-Term Memory)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방식으로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분류를 위해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konlpy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형태소 분석기인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Okt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(Open Korea Text)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한국어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NLP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형태소 토큰화 수행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0609C-56D7-4DE3-9543-1D109AD3FA3F}"/>
              </a:ext>
            </a:extLst>
          </p:cNvPr>
          <p:cNvSpPr txBox="1"/>
          <p:nvPr/>
        </p:nvSpPr>
        <p:spPr>
          <a:xfrm>
            <a:off x="1017594" y="6076595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라이브러리 및 참고 오픈소스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689C8-8BA7-4FAB-835E-418333C39F3B}"/>
              </a:ext>
            </a:extLst>
          </p:cNvPr>
          <p:cNvSpPr txBox="1"/>
          <p:nvPr/>
        </p:nvSpPr>
        <p:spPr>
          <a:xfrm>
            <a:off x="1017594" y="6834413"/>
            <a:ext cx="144510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https://github.com/SKTBrain/KoBERT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https://keras.io/ko/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7B6A7-E854-4B39-A9E6-229C512A7C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8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840FC-19A9-4129-9A64-6EC821D81BA8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</a:t>
            </a:r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분석시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정확도를 어떻게 보장할 수 있는가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51B3D-98D6-476F-9899-C32663F5119F}"/>
              </a:ext>
            </a:extLst>
          </p:cNvPr>
          <p:cNvSpPr txBox="1"/>
          <p:nvPr/>
        </p:nvSpPr>
        <p:spPr>
          <a:xfrm>
            <a:off x="1017594" y="2646820"/>
            <a:ext cx="14451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학습에 적합한 데이터셋 사용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정제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신뢰도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80%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이상의 분석 결과만 통계에 적용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여러가지 토픽 데이터 셋 이용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비꼬는 형식의 댓글을 처리하기 위해 한국어 혐오 발언 데이터셋을 추가로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7DB65-D556-4857-A62F-D13D992FDFFF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https://github.com/kpuce2022CD/TotheMoon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23FFF-3A39-4A97-8D41-4422037929E9}"/>
              </a:ext>
            </a:extLst>
          </p:cNvPr>
          <p:cNvSpPr txBox="1"/>
          <p:nvPr/>
        </p:nvSpPr>
        <p:spPr>
          <a:xfrm>
            <a:off x="1004894" y="3470674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팀원별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ID 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3B02A-D40C-4E66-BF4F-12C68E46672E}"/>
              </a:ext>
            </a:extLst>
          </p:cNvPr>
          <p:cNvSpPr txBox="1"/>
          <p:nvPr/>
        </p:nvSpPr>
        <p:spPr>
          <a:xfrm>
            <a:off x="1017594" y="4479194"/>
            <a:ext cx="144510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서규범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Gyubam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김경지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Chaeduk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강준혁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Kjoon97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한승수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xngsoo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B2916-824B-4B2E-9604-01464D7793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71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295400" y="1714500"/>
            <a:ext cx="1445100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Localhost:8080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분석 결과가 화면에 잘 출력되는지 확인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스프링부트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웹서버 실행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플라스크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실행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서버와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간의 통신이 정상적으로 이루어지는지 점검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모델 파일이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서버측에서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정상적으로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load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되는지 확인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 데이터 값이 문제가 없는지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55751-90DD-4F1E-956D-A4F50EFD23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80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D46E6B-21B2-4E94-8058-3735A546E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585265"/>
            <a:ext cx="9753600" cy="5405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DC9E41-009B-4551-B48E-4A74B9E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440631"/>
            <a:ext cx="6143625" cy="3895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8EA9B-DB3E-49A9-B7C5-3249462DDC2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98B4F-5CF8-46BD-B70E-2B73613E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585265"/>
            <a:ext cx="9345606" cy="5380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CDD535-8541-4182-BB2E-7585DDA13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4147707"/>
            <a:ext cx="1991586" cy="1991586"/>
          </a:xfrm>
          <a:prstGeom prst="rect">
            <a:avLst/>
          </a:prstGeom>
        </p:spPr>
      </p:pic>
      <p:pic>
        <p:nvPicPr>
          <p:cNvPr id="9" name="그래픽 8" descr="오른쪽 화살표 단색으로 채워진">
            <a:extLst>
              <a:ext uri="{FF2B5EF4-FFF2-40B4-BE49-F238E27FC236}">
                <a16:creationId xmlns:a16="http://schemas.microsoft.com/office/drawing/2014/main" id="{D44D1951-BE8D-43A2-B41B-20CE2AE41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11000" y="4686300"/>
            <a:ext cx="1295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6C933-A63B-4445-9A56-0C727756BDC0}"/>
              </a:ext>
            </a:extLst>
          </p:cNvPr>
          <p:cNvSpPr txBox="1"/>
          <p:nvPr/>
        </p:nvSpPr>
        <p:spPr>
          <a:xfrm>
            <a:off x="10134600" y="3162300"/>
            <a:ext cx="48498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서버에 해당 영상 분석 요청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이미지 추가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9B3B6-8AD5-4CB2-A6B5-A69DF1CACA16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134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34A81B02-8681-4E53-8DD9-D9FE745F0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4" y="2705100"/>
            <a:ext cx="9720000" cy="5781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완료된 영상의 정보를 출력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베스트 영상 구간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보여줌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6FA8A-3287-4590-ACA5-9BF08183E6F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91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긍정 부정 분석 결과를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프로그레스바로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보여줌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4C979-F100-454C-BA8C-49031104352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923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분석 결과를 파이차트로 보여줌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탭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해당 댓글들을 출력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2C0FE-80BF-42E3-B960-035EAE9D9AC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15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베스트 키워드를 보여줌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55AD42-E6E3-49DD-81EF-DAC58318848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244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제공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815014-0C3D-4753-A7B6-1A110C530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5" y="2717800"/>
            <a:ext cx="9719999" cy="574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41B8D-A077-4A5B-B977-B574C57F3CA1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영상의 관심도 분석 결과를 그래프로 보여줌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815014-0C3D-4753-A7B6-1A110C530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5" y="2717800"/>
            <a:ext cx="9719999" cy="5748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AF927-DFBB-40FE-BDDE-93BEEDE4C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705100"/>
            <a:ext cx="9707300" cy="5748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5067D-F50A-43ED-A9C3-ED83910ED09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2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840FC-19A9-4129-9A64-6EC821D81BA8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프로그램의 테스트 검증 방법은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51B3D-98D6-476F-9899-C32663F5119F}"/>
              </a:ext>
            </a:extLst>
          </p:cNvPr>
          <p:cNvSpPr txBox="1"/>
          <p:nvPr/>
        </p:nvSpPr>
        <p:spPr>
          <a:xfrm>
            <a:off x="1017594" y="2646820"/>
            <a:ext cx="6754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만개의 데이터셋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데이터셋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데이터셋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9CB76-3574-4758-B835-712EA8569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05300"/>
            <a:ext cx="6243639" cy="434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58C7C7-3754-4246-9596-C7B60A723DEA}"/>
              </a:ext>
            </a:extLst>
          </p:cNvPr>
          <p:cNvSpPr txBox="1"/>
          <p:nvPr/>
        </p:nvSpPr>
        <p:spPr>
          <a:xfrm>
            <a:off x="8458200" y="264682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여론조사 지표와 유튜브 댓글 분석 지표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7914FD-B01C-4520-9A87-A13C2F516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1" y="3470674"/>
            <a:ext cx="4477097" cy="504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BA349-7925-4CF4-9D1D-1C807F30B1C4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76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분담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1A811-EA73-41B5-8515-E424C64D4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86426"/>
              </p:ext>
            </p:extLst>
          </p:nvPr>
        </p:nvGraphicFramePr>
        <p:xfrm>
          <a:off x="1409155" y="2857500"/>
          <a:ext cx="1546740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67">
                  <a:extLst>
                    <a:ext uri="{9D8B030D-6E8A-4147-A177-3AD203B41FA5}">
                      <a16:colId xmlns:a16="http://schemas.microsoft.com/office/drawing/2014/main" val="3537307664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2786051243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80731186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1186325900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343192409"/>
                    </a:ext>
                  </a:extLst>
                </a:gridCol>
              </a:tblGrid>
              <a:tr h="7196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서규범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김경지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강준혁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한승수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636649"/>
                  </a:ext>
                </a:extLst>
              </a:tr>
              <a:tr h="187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자료수집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Data set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 관련 자료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아키텍쳐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및 프레임워크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Youtube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Data </a:t>
                      </a:r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관련 조사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33026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설계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서비스 설계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시스템 구조 설계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디자인 설계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63269"/>
                  </a:ext>
                </a:extLst>
              </a:tr>
              <a:tr h="187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REST API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데이터 분석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알고리즘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데이터 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알고리즘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 구축 및 연동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930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1FB720-6D5C-46EA-AAF5-046C0BF8AD9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606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수행일정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BD67530-0F27-49DD-8117-FCD5CAD5F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31372"/>
              </p:ext>
            </p:extLst>
          </p:nvPr>
        </p:nvGraphicFramePr>
        <p:xfrm>
          <a:off x="1017595" y="2285998"/>
          <a:ext cx="16250526" cy="621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476">
                  <a:extLst>
                    <a:ext uri="{9D8B030D-6E8A-4147-A177-3AD203B41FA5}">
                      <a16:colId xmlns:a16="http://schemas.microsoft.com/office/drawing/2014/main" val="2005502729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53689718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691476642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034725071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393945472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1015107768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112685194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706337613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3213907229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413874433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819482537"/>
                    </a:ext>
                  </a:extLst>
                </a:gridCol>
              </a:tblGrid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90222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자료조사 및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594885"/>
                  </a:ext>
                </a:extLst>
              </a:tr>
              <a:tr h="1102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요구사항 정의 및 분석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805955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22817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11757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데모 및 유지보수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32796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문서화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48866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논문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67900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316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185D72B-4A52-4630-8A3D-F6C934B73057}"/>
              </a:ext>
            </a:extLst>
          </p:cNvPr>
          <p:cNvSpPr/>
          <p:nvPr/>
        </p:nvSpPr>
        <p:spPr>
          <a:xfrm>
            <a:off x="7696200" y="2285998"/>
            <a:ext cx="1371600" cy="6210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F9B4C-21C6-4811-9988-2AC14DD0E94E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11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필요기술 및 참고문헌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280918"/>
            <a:ext cx="14451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텐서플로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머신러닝으로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시작하는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로지틱스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회기부터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배우는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트랜스포머 핵심 원리와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허깅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페이스 패키지 활용법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백견불여일타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이젠 프로젝트다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스프링부트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쇼핑몰 프로젝트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with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JPA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C208-881A-498D-AB88-55B78F938AEB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ABE8A-E9CC-4FE6-A483-A8CF35D2BDBA}"/>
              </a:ext>
            </a:extLst>
          </p:cNvPr>
          <p:cNvSpPr txBox="1"/>
          <p:nvPr/>
        </p:nvSpPr>
        <p:spPr>
          <a:xfrm>
            <a:off x="1004894" y="41529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014FA-7D98-471C-BC86-DCB2C149491D}"/>
              </a:ext>
            </a:extLst>
          </p:cNvPr>
          <p:cNvSpPr txBox="1"/>
          <p:nvPr/>
        </p:nvSpPr>
        <p:spPr>
          <a:xfrm>
            <a:off x="1017594" y="4799231"/>
            <a:ext cx="144510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https://github.com/SKTBrain/KoBERT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Soynlp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https://github.com/lovit/soynlp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Data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reference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https://developers.google.com/youtube/v3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https://keras.io/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60BED-6986-4843-8B72-0BDA24FC9BB2}"/>
              </a:ext>
            </a:extLst>
          </p:cNvPr>
          <p:cNvSpPr txBox="1"/>
          <p:nvPr/>
        </p:nvSpPr>
        <p:spPr>
          <a:xfrm>
            <a:off x="1004894" y="7225211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 자료 링크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F0DF1-D612-40C1-B7CC-8C181B133DCC}"/>
              </a:ext>
            </a:extLst>
          </p:cNvPr>
          <p:cNvSpPr txBox="1"/>
          <p:nvPr/>
        </p:nvSpPr>
        <p:spPr>
          <a:xfrm>
            <a:off x="1004894" y="7871542"/>
            <a:ext cx="14451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변현진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(2018).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콘텐츠의 제작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 환경 특성과 인기 채널 분석 및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함의점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고찰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조형미디어학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21(4), 227-239.</a:t>
            </a: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이한범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구자환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김응모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(2020). 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활용한 문장 감정 분석 연구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한국정보처리학회 학술대회논문집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27(2), 909-911.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F07D7-15F3-4741-84A9-0190E17CD486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291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D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7327" y="3917208"/>
            <a:ext cx="8913886" cy="2694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76D61-FBA5-42E7-848D-58DC046923F0}"/>
              </a:ext>
            </a:extLst>
          </p:cNvPr>
          <p:cNvSpPr txBox="1"/>
          <p:nvPr/>
        </p:nvSpPr>
        <p:spPr>
          <a:xfrm>
            <a:off x="1017594" y="2646820"/>
            <a:ext cx="14451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사용자와 유튜브에 영상을 업로드하여 수익을 창출하는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또한 증가하고 있는 추세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유튜브 동영상 시청자들의 니즈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(Needs)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관심도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(Interest)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파악하는 것은 필수적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댓글로 유튜브 시청자의 니즈와 관심도를 알아내고자 함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영상의 댓글들을 일일이 확인해 영상의 반응을 확인하는 것에 대한 어려움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A2815-8858-4F2E-9DF9-EF6D33EE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266300"/>
            <a:ext cx="6172937" cy="3416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A61F9B-2227-481D-83B8-FD0A2976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6215520"/>
            <a:ext cx="30480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048319-9DD0-47C0-A0DB-EB5372BBD41E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52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목표 및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90600" y="3086100"/>
            <a:ext cx="6754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목표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분석을 통한 시청자 여론 분석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댓글의 대표 키워드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기반의 영상 관심도 지표 도출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98533-EEAB-4F4A-B595-3ED8EC5002C7}"/>
              </a:ext>
            </a:extLst>
          </p:cNvPr>
          <p:cNvSpPr txBox="1"/>
          <p:nvPr/>
        </p:nvSpPr>
        <p:spPr>
          <a:xfrm>
            <a:off x="9193206" y="3086100"/>
            <a:ext cx="67548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효과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유튜버에게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영상에 대한 사용자의 반응을 시각적으로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대표 키워드와 댓글을 통해 전체적인 여론 파악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컨텐츠를 위한 피드백 제공</a:t>
            </a:r>
          </a:p>
        </p:txBody>
      </p:sp>
      <p:pic>
        <p:nvPicPr>
          <p:cNvPr id="3" name="그래픽 2" descr="조금 굽은 화살표 단색으로 채워진">
            <a:extLst>
              <a:ext uri="{FF2B5EF4-FFF2-40B4-BE49-F238E27FC236}">
                <a16:creationId xmlns:a16="http://schemas.microsoft.com/office/drawing/2014/main" id="{400DBE49-EEF4-4E94-BC95-0E3EC2EFE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5302091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18B8D-EEAD-40A7-9283-B258D158F9D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스튜디오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채널에 업로드한 영상 분석을 통해 조회수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시청시간 등을 통해 수익률 추정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채널의 구독자 추이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참여도 등 채널에 대한 전반적인 정보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909E1-782D-4D00-A7EF-912E5371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08" y="2259231"/>
            <a:ext cx="8343778" cy="4811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352A1-3DD5-45F0-A426-C405E2137CC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6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썸 트렌드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키워드 분석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검색을 통해 특정 키워드의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비율과 언급빈도 파악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8E7A3-4E78-4037-8DDF-27147BE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7" y="2095500"/>
            <a:ext cx="8686800" cy="5167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1921C-ACD7-40B3-8171-5D699A56BC9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7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녹스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인플루언서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채널 전반적인 분석을 통해 수익률과 채널 인기도 제공 사이트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9B396-AB77-43DD-9361-A1098789C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7" y="2284631"/>
            <a:ext cx="8966200" cy="502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8325C-0A5E-4EE1-843A-29029445C3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75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1305</Words>
  <Application>Microsoft Office PowerPoint</Application>
  <PresentationFormat>사용자 지정</PresentationFormat>
  <Paragraphs>317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Calibri</vt:lpstr>
      <vt:lpstr>맑은 고딕</vt:lpstr>
      <vt:lpstr>Arial</vt:lpstr>
      <vt:lpstr>G마켓 산스 TTF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한승수(2017154039)</cp:lastModifiedBy>
  <cp:revision>12</cp:revision>
  <dcterms:created xsi:type="dcterms:W3CDTF">2022-01-02T20:00:59Z</dcterms:created>
  <dcterms:modified xsi:type="dcterms:W3CDTF">2022-03-06T09:38:05Z</dcterms:modified>
</cp:coreProperties>
</file>